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Now Bold" charset="1" panose="00000800000000000000"/>
      <p:regular r:id="rId24"/>
    </p:embeddedFont>
    <p:embeddedFont>
      <p:font typeface="Canva Sans Bold" charset="1" panose="020B0803030501040103"/>
      <p:regular r:id="rId25"/>
    </p:embeddedFont>
    <p:embeddedFont>
      <p:font typeface="Canva Sans" charset="1" panose="020B0503030501040103"/>
      <p:regular r:id="rId26"/>
    </p:embeddedFont>
    <p:embeddedFont>
      <p:font typeface="DM Sans Bold" charset="1" panose="00000000000000000000"/>
      <p:regular r:id="rId27"/>
    </p:embeddedFont>
    <p:embeddedFont>
      <p:font typeface="DM Sans" charset="1" panose="000000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0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2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Relationship Id="rId3" Target="../media/image45.jpeg" Type="http://schemas.openxmlformats.org/officeDocument/2006/relationships/image"/><Relationship Id="rId4" Target="../media/image46.png" Type="http://schemas.openxmlformats.org/officeDocument/2006/relationships/image"/><Relationship Id="rId5" Target="../media/image12.pn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49.jpe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jpe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jpeg" Type="http://schemas.openxmlformats.org/officeDocument/2006/relationships/image"/><Relationship Id="rId6" Target="../media/image14.jpeg" Type="http://schemas.openxmlformats.org/officeDocument/2006/relationships/image"/><Relationship Id="rId7" Target="../media/image15.jpe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2" Target="../media/image13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2358374" y="-93431"/>
            <a:ext cx="15188067" cy="10380431"/>
            <a:chOff x="0" y="0"/>
            <a:chExt cx="5508856" cy="37650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85" t="0" r="-1285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8601098" y="3660772"/>
            <a:ext cx="8457192" cy="1008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Now Bold"/>
              </a:rPr>
              <a:t>PROBLEM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0800000">
            <a:off x="13367400" y="-279819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00961" y="4936797"/>
            <a:ext cx="6857328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Canva Sans Bold"/>
              </a:rPr>
              <a:t>Trek with unknown guides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59180" y="2139322"/>
            <a:ext cx="5416137" cy="982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sz="6426">
                <a:solidFill>
                  <a:srgbClr val="56AEFF"/>
                </a:solidFill>
                <a:latin typeface="Now Bold"/>
              </a:rPr>
              <a:t>Local Data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6975317" y="-2198044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739304" y="416690"/>
            <a:ext cx="9120246" cy="9453620"/>
            <a:chOff x="0" y="0"/>
            <a:chExt cx="3461888" cy="35884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61888" cy="3588431"/>
            </a:xfrm>
            <a:custGeom>
              <a:avLst/>
              <a:gdLst/>
              <a:ahLst/>
              <a:cxnLst/>
              <a:rect r="r" b="b" t="t" l="l"/>
              <a:pathLst>
                <a:path h="3588431" w="3461888">
                  <a:moveTo>
                    <a:pt x="0" y="0"/>
                  </a:moveTo>
                  <a:lnTo>
                    <a:pt x="3461888" y="0"/>
                  </a:lnTo>
                  <a:lnTo>
                    <a:pt x="3461888" y="3588431"/>
                  </a:lnTo>
                  <a:lnTo>
                    <a:pt x="0" y="3588431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461888" cy="36265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096948" y="661880"/>
            <a:ext cx="9012126" cy="9023957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276216" y="3682247"/>
            <a:ext cx="6259121" cy="516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0"/>
              </a:lnSpc>
            </a:pPr>
            <a:r>
              <a:rPr lang="en-US" sz="3079">
                <a:solidFill>
                  <a:srgbClr val="FFFFFF"/>
                </a:solidFill>
                <a:latin typeface="DM Sans"/>
              </a:rPr>
              <a:t>Top 5 Foreign Nationals taking permit for ACAP in May 2024</a:t>
            </a:r>
          </a:p>
          <a:p>
            <a:pPr algn="ctr">
              <a:lnSpc>
                <a:spcPts val="4250"/>
              </a:lnSpc>
            </a:pPr>
            <a:r>
              <a:rPr lang="en-US" sz="3079">
                <a:solidFill>
                  <a:srgbClr val="FFFFFF"/>
                </a:solidFill>
                <a:latin typeface="DM Sans"/>
              </a:rPr>
              <a:t> </a:t>
            </a:r>
          </a:p>
          <a:p>
            <a:pPr algn="l" marL="664930" indent="-332465" lvl="1">
              <a:lnSpc>
                <a:spcPts val="4250"/>
              </a:lnSpc>
              <a:buFont typeface="Arial"/>
              <a:buChar char="•"/>
            </a:pPr>
            <a:r>
              <a:rPr lang="en-US" sz="3079">
                <a:solidFill>
                  <a:srgbClr val="FFFFFF"/>
                </a:solidFill>
                <a:latin typeface="DM Sans"/>
              </a:rPr>
              <a:t>China (189)</a:t>
            </a:r>
          </a:p>
          <a:p>
            <a:pPr algn="l" marL="664930" indent="-332465" lvl="1">
              <a:lnSpc>
                <a:spcPts val="4250"/>
              </a:lnSpc>
              <a:buFont typeface="Arial"/>
              <a:buChar char="•"/>
            </a:pPr>
            <a:r>
              <a:rPr lang="en-US" sz="3079">
                <a:solidFill>
                  <a:srgbClr val="FFFFFF"/>
                </a:solidFill>
                <a:latin typeface="DM Sans"/>
              </a:rPr>
              <a:t>UK (188)</a:t>
            </a:r>
          </a:p>
          <a:p>
            <a:pPr algn="l" marL="664930" indent="-332465" lvl="1">
              <a:lnSpc>
                <a:spcPts val="4250"/>
              </a:lnSpc>
              <a:buFont typeface="Arial"/>
              <a:buChar char="•"/>
            </a:pPr>
            <a:r>
              <a:rPr lang="en-US" sz="3079">
                <a:solidFill>
                  <a:srgbClr val="FFFFFF"/>
                </a:solidFill>
                <a:latin typeface="DM Sans"/>
              </a:rPr>
              <a:t>USA (179)</a:t>
            </a:r>
          </a:p>
          <a:p>
            <a:pPr algn="l" marL="664930" indent="-332465" lvl="1">
              <a:lnSpc>
                <a:spcPts val="4250"/>
              </a:lnSpc>
              <a:buFont typeface="Arial"/>
              <a:buChar char="•"/>
            </a:pPr>
            <a:r>
              <a:rPr lang="en-US" sz="3079">
                <a:solidFill>
                  <a:srgbClr val="FFFFFF"/>
                </a:solidFill>
                <a:latin typeface="DM Sans"/>
              </a:rPr>
              <a:t>Germany (177)</a:t>
            </a:r>
          </a:p>
          <a:p>
            <a:pPr algn="l" marL="664930" indent="-332465" lvl="1">
              <a:lnSpc>
                <a:spcPts val="4250"/>
              </a:lnSpc>
              <a:buFont typeface="Arial"/>
              <a:buChar char="•"/>
            </a:pPr>
            <a:r>
              <a:rPr lang="en-US" sz="3079">
                <a:solidFill>
                  <a:srgbClr val="FFFFFF"/>
                </a:solidFill>
                <a:latin typeface="DM Sans"/>
              </a:rPr>
              <a:t>France (171)</a:t>
            </a:r>
          </a:p>
          <a:p>
            <a:pPr algn="l">
              <a:lnSpc>
                <a:spcPts val="4250"/>
              </a:lnSpc>
            </a:pPr>
          </a:p>
          <a:p>
            <a:pPr algn="ctr">
              <a:lnSpc>
                <a:spcPts val="2870"/>
              </a:lnSpc>
            </a:pPr>
            <a:r>
              <a:rPr lang="en-US" sz="2079" strike="noStrike" u="none">
                <a:solidFill>
                  <a:srgbClr val="FFFFFF"/>
                </a:solidFill>
                <a:latin typeface="DM Sans"/>
              </a:rPr>
              <a:t>Source: ACAP Office, Pokhara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892467" y="8377832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1745020" y="5679087"/>
            <a:ext cx="3101946" cy="998579"/>
            <a:chOff x="0" y="0"/>
            <a:chExt cx="4289760" cy="13809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9806" cy="1380998"/>
            </a:xfrm>
            <a:custGeom>
              <a:avLst/>
              <a:gdLst/>
              <a:ahLst/>
              <a:cxnLst/>
              <a:rect r="r" b="b" t="t" l="l"/>
              <a:pathLst>
                <a:path h="1380998" w="4289806">
                  <a:moveTo>
                    <a:pt x="4013454" y="876173"/>
                  </a:moveTo>
                  <a:lnTo>
                    <a:pt x="3530854" y="0"/>
                  </a:lnTo>
                  <a:lnTo>
                    <a:pt x="758825" y="0"/>
                  </a:lnTo>
                  <a:lnTo>
                    <a:pt x="279400" y="876173"/>
                  </a:lnTo>
                  <a:lnTo>
                    <a:pt x="0" y="1380998"/>
                  </a:lnTo>
                  <a:lnTo>
                    <a:pt x="4289806" y="1380998"/>
                  </a:lnTo>
                  <a:lnTo>
                    <a:pt x="4013454" y="876173"/>
                  </a:lnTo>
                  <a:close/>
                </a:path>
              </a:pathLst>
            </a:custGeom>
            <a:solidFill>
              <a:srgbClr val="4BD1FB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2326049" y="6748993"/>
            <a:ext cx="1937805" cy="1827431"/>
            <a:chOff x="0" y="0"/>
            <a:chExt cx="2679840" cy="2527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79827" cy="2527173"/>
            </a:xfrm>
            <a:custGeom>
              <a:avLst/>
              <a:gdLst/>
              <a:ahLst/>
              <a:cxnLst/>
              <a:rect r="r" b="b" t="t" l="l"/>
              <a:pathLst>
                <a:path h="2527173" w="2679827">
                  <a:moveTo>
                    <a:pt x="1343152" y="0"/>
                  </a:moveTo>
                  <a:lnTo>
                    <a:pt x="0" y="2527173"/>
                  </a:lnTo>
                  <a:lnTo>
                    <a:pt x="2679827" y="2527173"/>
                  </a:lnTo>
                  <a:lnTo>
                    <a:pt x="1343152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0454885" y="3408596"/>
            <a:ext cx="5684298" cy="1099582"/>
            <a:chOff x="0" y="0"/>
            <a:chExt cx="7860960" cy="15206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860919" cy="1520698"/>
            </a:xfrm>
            <a:custGeom>
              <a:avLst/>
              <a:gdLst/>
              <a:ahLst/>
              <a:cxnLst/>
              <a:rect r="r" b="b" t="t" l="l"/>
              <a:pathLst>
                <a:path h="1520698" w="7860919">
                  <a:moveTo>
                    <a:pt x="879475" y="0"/>
                  </a:moveTo>
                  <a:lnTo>
                    <a:pt x="0" y="1520698"/>
                  </a:lnTo>
                  <a:lnTo>
                    <a:pt x="3933698" y="1520698"/>
                  </a:lnTo>
                  <a:lnTo>
                    <a:pt x="7860919" y="1520698"/>
                  </a:lnTo>
                  <a:lnTo>
                    <a:pt x="6981571" y="0"/>
                  </a:lnTo>
                  <a:lnTo>
                    <a:pt x="879475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11136918" y="4599810"/>
            <a:ext cx="4316068" cy="996496"/>
            <a:chOff x="0" y="0"/>
            <a:chExt cx="5968800" cy="13780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68746" cy="1378077"/>
            </a:xfrm>
            <a:custGeom>
              <a:avLst/>
              <a:gdLst/>
              <a:ahLst/>
              <a:cxnLst/>
              <a:rect r="r" b="b" t="t" l="l"/>
              <a:pathLst>
                <a:path h="1378077" w="5968746">
                  <a:moveTo>
                    <a:pt x="5194173" y="0"/>
                  </a:moveTo>
                  <a:lnTo>
                    <a:pt x="774700" y="0"/>
                  </a:lnTo>
                  <a:lnTo>
                    <a:pt x="0" y="1378077"/>
                  </a:lnTo>
                  <a:lnTo>
                    <a:pt x="5968746" y="1378077"/>
                  </a:lnTo>
                  <a:lnTo>
                    <a:pt x="5194173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596623" y="1779083"/>
            <a:ext cx="7519944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22"/>
              </a:lnSpc>
              <a:spcBef>
                <a:spcPct val="0"/>
              </a:spcBef>
            </a:pPr>
            <a:r>
              <a:rPr lang="en-US" sz="6268">
                <a:solidFill>
                  <a:srgbClr val="FFFFFF"/>
                </a:solidFill>
                <a:latin typeface="Now Bold"/>
              </a:rPr>
              <a:t>SALES FUNNEL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52741" y="3609876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52741" y="4758296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</a:rPr>
              <a:t>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52741" y="5904302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752741" y="7052722"/>
            <a:ext cx="957654" cy="738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13"/>
              </a:lnSpc>
              <a:spcBef>
                <a:spcPct val="0"/>
              </a:spcBef>
            </a:pPr>
            <a:r>
              <a:rPr lang="en-US" sz="4357">
                <a:solidFill>
                  <a:srgbClr val="4BD1FB"/>
                </a:solidFill>
                <a:latin typeface="DM Sans Bold"/>
              </a:rPr>
              <a:t>04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3296007">
            <a:off x="15216433" y="7069581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3296007">
            <a:off x="-3448159" y="-2417132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710395" y="3653314"/>
            <a:ext cx="6345242" cy="64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71"/>
              </a:lnSpc>
              <a:spcBef>
                <a:spcPct val="0"/>
              </a:spcBef>
            </a:pPr>
            <a:r>
              <a:rPr lang="en-US" sz="3819">
                <a:solidFill>
                  <a:srgbClr val="FFFFFF"/>
                </a:solidFill>
                <a:latin typeface="DM Sans"/>
              </a:rPr>
              <a:t>Target Audience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710395" y="4788529"/>
            <a:ext cx="6345242" cy="64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71"/>
              </a:lnSpc>
              <a:spcBef>
                <a:spcPct val="0"/>
              </a:spcBef>
            </a:pPr>
            <a:r>
              <a:rPr lang="en-US" sz="3819">
                <a:solidFill>
                  <a:srgbClr val="FFFFFF"/>
                </a:solidFill>
                <a:latin typeface="DM Sans"/>
              </a:rPr>
              <a:t>Marketing (50%)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710395" y="5925835"/>
            <a:ext cx="6345242" cy="64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71"/>
              </a:lnSpc>
              <a:spcBef>
                <a:spcPct val="0"/>
              </a:spcBef>
            </a:pPr>
            <a:r>
              <a:rPr lang="en-US" sz="3819">
                <a:solidFill>
                  <a:srgbClr val="FFFFFF"/>
                </a:solidFill>
                <a:latin typeface="DM Sans"/>
              </a:rPr>
              <a:t>Lead (30%)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710395" y="7063141"/>
            <a:ext cx="6345242" cy="646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65"/>
              </a:lnSpc>
              <a:spcBef>
                <a:spcPct val="0"/>
              </a:spcBef>
            </a:pPr>
            <a:r>
              <a:rPr lang="en-US" sz="3815">
                <a:solidFill>
                  <a:srgbClr val="FFFFFF"/>
                </a:solidFill>
                <a:latin typeface="DM Sans"/>
              </a:rPr>
              <a:t>Clients Conversion(5%)</a:t>
            </a:r>
          </a:p>
        </p:txBody>
      </p:sp>
      <p:sp>
        <p:nvSpPr>
          <p:cNvPr name="AutoShape 21" id="21"/>
          <p:cNvSpPr/>
          <p:nvPr/>
        </p:nvSpPr>
        <p:spPr>
          <a:xfrm flipH="true" flipV="true">
            <a:off x="2969986" y="4700133"/>
            <a:ext cx="586120" cy="0"/>
          </a:xfrm>
          <a:prstGeom prst="line">
            <a:avLst/>
          </a:prstGeom>
          <a:ln cap="flat" w="47625">
            <a:solidFill>
              <a:srgbClr val="4BD1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flipH="true" flipV="true">
            <a:off x="2907030" y="5835347"/>
            <a:ext cx="586120" cy="0"/>
          </a:xfrm>
          <a:prstGeom prst="line">
            <a:avLst/>
          </a:prstGeom>
          <a:ln cap="flat" w="47625">
            <a:solidFill>
              <a:srgbClr val="4BD1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flipH="true" flipV="true">
            <a:off x="2907030" y="6972653"/>
            <a:ext cx="586120" cy="0"/>
          </a:xfrm>
          <a:prstGeom prst="line">
            <a:avLst/>
          </a:prstGeom>
          <a:ln cap="flat" w="47625">
            <a:solidFill>
              <a:srgbClr val="4BD1F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4" id="24"/>
          <p:cNvSpPr txBox="true"/>
          <p:nvPr/>
        </p:nvSpPr>
        <p:spPr>
          <a:xfrm rot="0">
            <a:off x="12077680" y="3647310"/>
            <a:ext cx="2373445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51D40"/>
                </a:solidFill>
                <a:latin typeface="Canva Sans Bold"/>
              </a:rPr>
              <a:t>160 Thousand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174252" y="4798054"/>
            <a:ext cx="2180299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51D40"/>
                </a:solidFill>
                <a:latin typeface="Canva Sans Bold"/>
              </a:rPr>
              <a:t>80 Thousand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229308" y="5935360"/>
            <a:ext cx="2135452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51D40"/>
                </a:solidFill>
                <a:latin typeface="Canva Sans Bold"/>
              </a:rPr>
              <a:t>24 Thousand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871915" y="7144391"/>
            <a:ext cx="850239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051D40"/>
                </a:solidFill>
                <a:latin typeface="Canva Sans Bold"/>
              </a:rPr>
              <a:t>1200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380940" y="649592"/>
            <a:ext cx="7516996" cy="8987817"/>
            <a:chOff x="0" y="0"/>
            <a:chExt cx="8603361" cy="102867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9783" t="0" r="-9783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73748" y="1146060"/>
            <a:ext cx="846187" cy="981086"/>
          </a:xfrm>
          <a:custGeom>
            <a:avLst/>
            <a:gdLst/>
            <a:ahLst/>
            <a:cxnLst/>
            <a:rect r="r" b="b" t="t" l="l"/>
            <a:pathLst>
              <a:path h="981086" w="846187">
                <a:moveTo>
                  <a:pt x="0" y="0"/>
                </a:moveTo>
                <a:lnTo>
                  <a:pt x="846186" y="0"/>
                </a:lnTo>
                <a:lnTo>
                  <a:pt x="846186" y="981086"/>
                </a:lnTo>
                <a:lnTo>
                  <a:pt x="0" y="981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95175" y="863050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73748" y="2868298"/>
            <a:ext cx="10959085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8"/>
              </a:lnSpc>
            </a:pPr>
            <a:r>
              <a:rPr lang="en-US" sz="8107">
                <a:solidFill>
                  <a:srgbClr val="FFFBFB"/>
                </a:solidFill>
                <a:latin typeface="Now Bold"/>
              </a:rPr>
              <a:t>FINANCE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72737" y="4838915"/>
            <a:ext cx="9309718" cy="412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56AEFF"/>
                </a:solidFill>
                <a:latin typeface="Now Bold"/>
              </a:rPr>
              <a:t>FIRST YEAR EXPENSES  </a:t>
            </a:r>
          </a:p>
          <a:p>
            <a:pPr algn="l">
              <a:lnSpc>
                <a:spcPts val="3600"/>
              </a:lnSpc>
            </a:pP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BFB"/>
                </a:solidFill>
                <a:latin typeface="Now Bold"/>
              </a:rPr>
              <a:t>24 LAKHS </a:t>
            </a:r>
          </a:p>
          <a:p>
            <a:pPr algn="l">
              <a:lnSpc>
                <a:spcPts val="3600"/>
              </a:lnSpc>
            </a:pPr>
          </a:p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56AEFF"/>
                </a:solidFill>
                <a:latin typeface="Now Bold"/>
              </a:rPr>
              <a:t>BREAK EVEN POINT  </a:t>
            </a:r>
          </a:p>
          <a:p>
            <a:pPr algn="l">
              <a:lnSpc>
                <a:spcPts val="3600"/>
              </a:lnSpc>
            </a:pP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BFB"/>
                </a:solidFill>
                <a:latin typeface="Now Bold"/>
              </a:rPr>
              <a:t>AFTER 1.5 YEAR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BFB"/>
                </a:solidFill>
                <a:latin typeface="Now Bold"/>
              </a:rPr>
              <a:t>OR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BFB"/>
                </a:solidFill>
                <a:latin typeface="Now Bold"/>
              </a:rPr>
              <a:t>1200 TREKS PER YEAR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59180" y="2139322"/>
            <a:ext cx="5416137" cy="1965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sz="6426">
                <a:solidFill>
                  <a:srgbClr val="56AEFF"/>
                </a:solidFill>
                <a:latin typeface="Now Bold"/>
              </a:rPr>
              <a:t>Finance Breakdown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6975317" y="-2198044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739304" y="416690"/>
            <a:ext cx="9120246" cy="9453620"/>
            <a:chOff x="0" y="0"/>
            <a:chExt cx="3461888" cy="35884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61888" cy="3588431"/>
            </a:xfrm>
            <a:custGeom>
              <a:avLst/>
              <a:gdLst/>
              <a:ahLst/>
              <a:cxnLst/>
              <a:rect r="r" b="b" t="t" l="l"/>
              <a:pathLst>
                <a:path h="3588431" w="3461888">
                  <a:moveTo>
                    <a:pt x="0" y="0"/>
                  </a:moveTo>
                  <a:lnTo>
                    <a:pt x="3461888" y="0"/>
                  </a:lnTo>
                  <a:lnTo>
                    <a:pt x="3461888" y="3588431"/>
                  </a:lnTo>
                  <a:lnTo>
                    <a:pt x="0" y="3588431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461888" cy="36265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081336" y="-148841"/>
            <a:ext cx="10397954" cy="10649203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276216" y="5854364"/>
            <a:ext cx="6259121" cy="697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0"/>
              </a:lnSpc>
            </a:pPr>
            <a:r>
              <a:rPr lang="en-US" sz="4079">
                <a:solidFill>
                  <a:srgbClr val="FFFFFF"/>
                </a:solidFill>
                <a:latin typeface="DM Sans Bold"/>
              </a:rPr>
              <a:t>Total: 24,03,400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892467" y="8377832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130270" y="1374176"/>
            <a:ext cx="116915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51D40"/>
                </a:solidFill>
                <a:latin typeface="Canva Sans Bold"/>
              </a:rPr>
              <a:t>4.6 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130270" y="3524017"/>
            <a:ext cx="116915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51D40"/>
                </a:solidFill>
                <a:latin typeface="Canva Sans Bold"/>
              </a:rPr>
              <a:t>9.1 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130270" y="5863889"/>
            <a:ext cx="116915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51D40"/>
                </a:solidFill>
                <a:latin typeface="Canva Sans Bold"/>
              </a:rPr>
              <a:t>5.4 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30270" y="8206404"/>
            <a:ext cx="116915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51D40"/>
                </a:solidFill>
                <a:latin typeface="Canva Sans Bold"/>
              </a:rPr>
              <a:t>4.6 L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90867" y="-1947718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76835" y="2198987"/>
            <a:ext cx="16734331" cy="7557632"/>
            <a:chOff x="0" y="0"/>
            <a:chExt cx="6352063" cy="286874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2063" cy="2868747"/>
            </a:xfrm>
            <a:custGeom>
              <a:avLst/>
              <a:gdLst/>
              <a:ahLst/>
              <a:cxnLst/>
              <a:rect r="r" b="b" t="t" l="l"/>
              <a:pathLst>
                <a:path h="2868747" w="6352063">
                  <a:moveTo>
                    <a:pt x="0" y="0"/>
                  </a:moveTo>
                  <a:lnTo>
                    <a:pt x="6352063" y="0"/>
                  </a:lnTo>
                  <a:lnTo>
                    <a:pt x="6352063" y="2868747"/>
                  </a:lnTo>
                  <a:lnTo>
                    <a:pt x="0" y="2868747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6352063" cy="29068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726887" y="-1426205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779678" y="2724150"/>
          <a:ext cx="4832800" cy="6534150"/>
        </p:xfrm>
        <a:graphic>
          <a:graphicData uri="http://schemas.openxmlformats.org/drawingml/2006/table">
            <a:tbl>
              <a:tblPr/>
              <a:tblGrid>
                <a:gridCol w="3108891"/>
                <a:gridCol w="1723909"/>
              </a:tblGrid>
              <a:tr h="813181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r>
                        <a:rPr lang="en-US" sz="2000">
                          <a:solidFill>
                            <a:srgbClr val="FFFBFB"/>
                          </a:solidFill>
                          <a:latin typeface="Canva Sans Bold"/>
                        </a:rPr>
                        <a:t>Office expenses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1D40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r>
                        <a:rPr lang="en-US" sz="2000">
                          <a:solidFill>
                            <a:srgbClr val="FFFBFB"/>
                          </a:solidFill>
                          <a:latin typeface="Canva Sans Bold"/>
                        </a:rPr>
                        <a:t>Office expenses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1D40"/>
                    </a:solidFill>
                  </a:tcPr>
                </a:tc>
              </a:tr>
              <a:tr h="8036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Furnitures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35000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36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Monitors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40000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36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Rent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180000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36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Water and Electricity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24000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36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Cleaning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10000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36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Snacks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134400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92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Meetings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60000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6831708" y="2737572"/>
          <a:ext cx="4144403" cy="3253653"/>
        </p:xfrm>
        <a:graphic>
          <a:graphicData uri="http://schemas.openxmlformats.org/drawingml/2006/table">
            <a:tbl>
              <a:tblPr/>
              <a:tblGrid>
                <a:gridCol w="2472229"/>
                <a:gridCol w="1672174"/>
              </a:tblGrid>
              <a:tr h="809580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BFB"/>
                          </a:solidFill>
                          <a:latin typeface="DM Sans Bold"/>
                        </a:rPr>
                        <a:t>Salary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1D40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BFB"/>
                          </a:solidFill>
                          <a:latin typeface="DM Sans Bold"/>
                        </a:rPr>
                        <a:t>Salary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1D40"/>
                    </a:solidFill>
                  </a:tcPr>
                </a:tc>
              </a:tr>
              <a:tr h="8095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M Sans Bold"/>
                        </a:rPr>
                        <a:t>Developer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M Sans Bold"/>
                        </a:rPr>
                        <a:t>600000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95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M Sans Bold"/>
                        </a:rPr>
                        <a:t>Content Writer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M Sans Bold"/>
                        </a:rPr>
                        <a:t>135000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49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M Sans Bold"/>
                        </a:rPr>
                        <a:t>Support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M Sans Bold"/>
                        </a:rPr>
                        <a:t>180000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6831708" y="6004647"/>
          <a:ext cx="4144403" cy="3253653"/>
        </p:xfrm>
        <a:graphic>
          <a:graphicData uri="http://schemas.openxmlformats.org/drawingml/2006/table">
            <a:tbl>
              <a:tblPr/>
              <a:tblGrid>
                <a:gridCol w="2609080"/>
                <a:gridCol w="1535323"/>
              </a:tblGrid>
              <a:tr h="809580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BFB"/>
                          </a:solidFill>
                          <a:latin typeface="DM Sans Bold"/>
                        </a:rPr>
                        <a:t>Marketing and Research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1D40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BFB"/>
                          </a:solidFill>
                          <a:latin typeface="DM Sans Bold"/>
                        </a:rPr>
                        <a:t>Marketing and Research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1D40"/>
                    </a:solidFill>
                  </a:tcPr>
                </a:tc>
              </a:tr>
              <a:tr h="8095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M Sans Bold"/>
                        </a:rPr>
                        <a:t>Research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M Sans Bold"/>
                        </a:rPr>
                        <a:t>20000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95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M Sans Bold"/>
                        </a:rPr>
                        <a:t>Server cost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M Sans Bold"/>
                        </a:rPr>
                        <a:t>300000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49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M Sans Bold"/>
                        </a:rPr>
                        <a:t>Google Ads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M Sans Bold"/>
                        </a:rPr>
                        <a:t>225000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11504461" y="4364399"/>
          <a:ext cx="5463197" cy="3438525"/>
        </p:xfrm>
        <a:graphic>
          <a:graphicData uri="http://schemas.openxmlformats.org/drawingml/2006/table">
            <a:tbl>
              <a:tblPr/>
              <a:tblGrid>
                <a:gridCol w="3036200"/>
                <a:gridCol w="2426997"/>
              </a:tblGrid>
              <a:tr h="809065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BFB"/>
                          </a:solidFill>
                          <a:latin typeface="DM Sans Bold"/>
                        </a:rPr>
                        <a:t>Others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1D40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BFB"/>
                          </a:solidFill>
                          <a:latin typeface="DM Sans Bold"/>
                        </a:rPr>
                        <a:t>Others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1D40"/>
                    </a:solidFill>
                  </a:tcPr>
                </a:tc>
              </a:tr>
              <a:tr h="8090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M Sans Bold"/>
                        </a:rPr>
                        <a:t>Insurance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M Sans Bold"/>
                        </a:rPr>
                        <a:t>400000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90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M Sans Bold"/>
                        </a:rPr>
                        <a:t>Miscellaneous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DM Sans Bold"/>
                        </a:rPr>
                        <a:t>60000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13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BFB"/>
                          </a:solidFill>
                          <a:latin typeface="DM Sans Bold"/>
                        </a:rPr>
                        <a:t>TOTAL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1D4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BFB"/>
                          </a:solidFill>
                          <a:latin typeface="DM Sans Bold"/>
                        </a:rPr>
                        <a:t>2403400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1D40"/>
                    </a:solidFill>
                  </a:tcPr>
                </a:tc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 rot="0">
            <a:off x="1580041" y="1028700"/>
            <a:ext cx="10109751" cy="982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sz="6426">
                <a:solidFill>
                  <a:srgbClr val="56AEFF"/>
                </a:solidFill>
                <a:latin typeface="Now Bold"/>
              </a:rPr>
              <a:t>Finance Breakdown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380940" y="649592"/>
            <a:ext cx="7516996" cy="8987817"/>
            <a:chOff x="0" y="0"/>
            <a:chExt cx="8603361" cy="102867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49111" t="0" r="-63541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73748" y="1146060"/>
            <a:ext cx="846187" cy="981086"/>
          </a:xfrm>
          <a:custGeom>
            <a:avLst/>
            <a:gdLst/>
            <a:ahLst/>
            <a:cxnLst/>
            <a:rect r="r" b="b" t="t" l="l"/>
            <a:pathLst>
              <a:path h="981086" w="846187">
                <a:moveTo>
                  <a:pt x="0" y="0"/>
                </a:moveTo>
                <a:lnTo>
                  <a:pt x="846186" y="0"/>
                </a:lnTo>
                <a:lnTo>
                  <a:pt x="846186" y="981086"/>
                </a:lnTo>
                <a:lnTo>
                  <a:pt x="0" y="981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95175" y="863050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73748" y="3625154"/>
            <a:ext cx="10959085" cy="1237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8"/>
              </a:lnSpc>
            </a:pPr>
            <a:r>
              <a:rPr lang="en-US" sz="8107">
                <a:solidFill>
                  <a:srgbClr val="FFFBFB"/>
                </a:solidFill>
                <a:latin typeface="Now Bold"/>
              </a:rPr>
              <a:t>OUR BUSINESS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73748" y="5327661"/>
            <a:ext cx="8807192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56AEFF"/>
                </a:solidFill>
                <a:latin typeface="Now Bold"/>
              </a:rPr>
              <a:t>20% COMISSION ON EACH SALE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11282" y="282773"/>
            <a:ext cx="8055208" cy="9301626"/>
            <a:chOff x="0" y="0"/>
            <a:chExt cx="54991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2275865" y="499987"/>
            <a:ext cx="7715070" cy="8908857"/>
            <a:chOff x="0" y="0"/>
            <a:chExt cx="54991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74133" t="0" r="-74133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7631327" y="597505"/>
            <a:ext cx="9077445" cy="9077445"/>
          </a:xfrm>
          <a:custGeom>
            <a:avLst/>
            <a:gdLst/>
            <a:ahLst/>
            <a:cxnLst/>
            <a:rect r="r" b="b" t="t" l="l"/>
            <a:pathLst>
              <a:path h="9077445" w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560035" y="1698193"/>
            <a:ext cx="8437330" cy="1221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56AEFF"/>
                </a:solidFill>
                <a:latin typeface="Now Bold"/>
              </a:rPr>
              <a:t>OUR USP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32037" y="4117486"/>
            <a:ext cx="9693325" cy="158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FFFFFF"/>
                </a:solidFill>
                <a:latin typeface="Canva Sans Bold"/>
              </a:rPr>
              <a:t>Trust-worthy </a:t>
            </a:r>
          </a:p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FFFFFF"/>
                </a:solidFill>
                <a:latin typeface="Canva Sans Bold"/>
              </a:rPr>
              <a:t>Trekking Guides in single platform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23064" y="3893230"/>
            <a:ext cx="2845162" cy="4381054"/>
            <a:chOff x="0" y="0"/>
            <a:chExt cx="862412" cy="13279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2412" cy="1327963"/>
            </a:xfrm>
            <a:custGeom>
              <a:avLst/>
              <a:gdLst/>
              <a:ahLst/>
              <a:cxnLst/>
              <a:rect r="r" b="b" t="t" l="l"/>
              <a:pathLst>
                <a:path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4692484" y="4112787"/>
            <a:ext cx="2448475" cy="2438911"/>
            <a:chOff x="0" y="0"/>
            <a:chExt cx="6502400" cy="6477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t="-25161" r="223" b="-25161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7721419" y="3893230"/>
            <a:ext cx="2845162" cy="4381054"/>
            <a:chOff x="0" y="0"/>
            <a:chExt cx="862412" cy="13279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2412" cy="1327963"/>
            </a:xfrm>
            <a:custGeom>
              <a:avLst/>
              <a:gdLst/>
              <a:ahLst/>
              <a:cxnLst/>
              <a:rect r="r" b="b" t="t" l="l"/>
              <a:pathLst>
                <a:path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7890839" y="4112787"/>
            <a:ext cx="2448475" cy="2438911"/>
            <a:chOff x="0" y="0"/>
            <a:chExt cx="6502400" cy="647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223" t="-24999" r="223" b="-24999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919774" y="3893230"/>
            <a:ext cx="2845162" cy="4381054"/>
            <a:chOff x="0" y="0"/>
            <a:chExt cx="862412" cy="132796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2412" cy="1327963"/>
            </a:xfrm>
            <a:custGeom>
              <a:avLst/>
              <a:gdLst/>
              <a:ahLst/>
              <a:cxnLst/>
              <a:rect r="r" b="b" t="t" l="l"/>
              <a:pathLst>
                <a:path h="132796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327963"/>
                  </a:lnTo>
                  <a:lnTo>
                    <a:pt x="0" y="1327963"/>
                  </a:lnTo>
                  <a:close/>
                </a:path>
              </a:pathLst>
            </a:custGeom>
            <a:solidFill>
              <a:srgbClr val="051D40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62412" cy="1375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1089194" y="4112787"/>
            <a:ext cx="2448475" cy="2438911"/>
            <a:chOff x="0" y="0"/>
            <a:chExt cx="6502400" cy="6477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1887" t="0" r="-1887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4523064" y="8274283"/>
            <a:ext cx="2845162" cy="301305"/>
          </a:xfrm>
          <a:custGeom>
            <a:avLst/>
            <a:gdLst/>
            <a:ahLst/>
            <a:cxnLst/>
            <a:rect r="r" b="b" t="t" l="l"/>
            <a:pathLst>
              <a:path h="301305" w="2845162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721419" y="8274283"/>
            <a:ext cx="2845162" cy="301305"/>
          </a:xfrm>
          <a:custGeom>
            <a:avLst/>
            <a:gdLst/>
            <a:ahLst/>
            <a:cxnLst/>
            <a:rect r="r" b="b" t="t" l="l"/>
            <a:pathLst>
              <a:path h="301305" w="2845162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0919774" y="8274283"/>
            <a:ext cx="2845162" cy="301305"/>
          </a:xfrm>
          <a:custGeom>
            <a:avLst/>
            <a:gdLst/>
            <a:ahLst/>
            <a:cxnLst/>
            <a:rect r="r" b="b" t="t" l="l"/>
            <a:pathLst>
              <a:path h="301305" w="2845162">
                <a:moveTo>
                  <a:pt x="0" y="0"/>
                </a:moveTo>
                <a:lnTo>
                  <a:pt x="2845162" y="0"/>
                </a:lnTo>
                <a:lnTo>
                  <a:pt x="2845162" y="301305"/>
                </a:lnTo>
                <a:lnTo>
                  <a:pt x="0" y="3013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-690640" y="-1543050"/>
            <a:ext cx="19210521" cy="4453378"/>
            <a:chOff x="0" y="0"/>
            <a:chExt cx="5059561" cy="117290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059561" cy="1172906"/>
            </a:xfrm>
            <a:custGeom>
              <a:avLst/>
              <a:gdLst/>
              <a:ahLst/>
              <a:cxnLst/>
              <a:rect r="r" b="b" t="t" l="l"/>
              <a:pathLst>
                <a:path h="1172906" w="5059561">
                  <a:moveTo>
                    <a:pt x="0" y="0"/>
                  </a:moveTo>
                  <a:lnTo>
                    <a:pt x="5059561" y="0"/>
                  </a:lnTo>
                  <a:lnTo>
                    <a:pt x="5059561" y="1172906"/>
                  </a:lnTo>
                  <a:lnTo>
                    <a:pt x="0" y="1172906"/>
                  </a:lnTo>
                  <a:close/>
                </a:path>
              </a:pathLst>
            </a:custGeom>
            <a:solidFill>
              <a:srgbClr val="051D40"/>
            </a:solidFill>
            <a:ln w="38100" cap="sq">
              <a:solidFill>
                <a:srgbClr val="56AEFF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5059561" cy="1211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3919280" y="1636188"/>
            <a:ext cx="10450651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FFFFFF"/>
                </a:solidFill>
                <a:latin typeface="Now Bold"/>
              </a:rPr>
              <a:t>OUR TEAM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670331" y="6730047"/>
            <a:ext cx="2470628" cy="741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DM Sans"/>
              </a:rPr>
              <a:t>Tara Prasad Gurung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864407" y="7632887"/>
            <a:ext cx="2082476" cy="27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857" spc="92">
                <a:solidFill>
                  <a:srgbClr val="4BD1FB"/>
                </a:solidFill>
                <a:latin typeface="DM Sans"/>
              </a:rPr>
              <a:t>CEO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235227" y="6730047"/>
            <a:ext cx="1817546" cy="741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DM Sans"/>
              </a:rPr>
              <a:t>Rohan Raj Poudel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062762" y="7632887"/>
            <a:ext cx="2082476" cy="27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857" spc="92">
                <a:solidFill>
                  <a:srgbClr val="4BD1FB"/>
                </a:solidFill>
                <a:latin typeface="DM Sans"/>
              </a:rPr>
              <a:t>COO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433582" y="6730047"/>
            <a:ext cx="1817546" cy="741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2"/>
              </a:lnSpc>
            </a:pPr>
            <a:r>
              <a:rPr lang="en-US" sz="2477" spc="123">
                <a:solidFill>
                  <a:srgbClr val="FFFBFB"/>
                </a:solidFill>
                <a:latin typeface="DM Sans"/>
              </a:rPr>
              <a:t>Surendra Tamang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301117" y="7651993"/>
            <a:ext cx="2082476" cy="275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9"/>
              </a:lnSpc>
            </a:pPr>
            <a:r>
              <a:rPr lang="en-US" sz="1857" spc="92">
                <a:solidFill>
                  <a:srgbClr val="4BD1FB"/>
                </a:solidFill>
                <a:latin typeface="DM Sans"/>
              </a:rPr>
              <a:t>CTO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16804754" y="9074551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6"/>
                </a:lnTo>
                <a:lnTo>
                  <a:pt x="0" y="17151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-363441" y="-390286"/>
            <a:ext cx="1715127" cy="1715127"/>
          </a:xfrm>
          <a:custGeom>
            <a:avLst/>
            <a:gdLst/>
            <a:ahLst/>
            <a:cxnLst/>
            <a:rect r="r" b="b" t="t" l="l"/>
            <a:pathLst>
              <a:path h="1715127" w="1715127">
                <a:moveTo>
                  <a:pt x="0" y="0"/>
                </a:moveTo>
                <a:lnTo>
                  <a:pt x="1715127" y="0"/>
                </a:lnTo>
                <a:lnTo>
                  <a:pt x="1715127" y="1715127"/>
                </a:lnTo>
                <a:lnTo>
                  <a:pt x="0" y="17151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4398071" y="-136788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900991" y="9922935"/>
            <a:ext cx="2988937" cy="570615"/>
          </a:xfrm>
          <a:custGeom>
            <a:avLst/>
            <a:gdLst/>
            <a:ahLst/>
            <a:cxnLst/>
            <a:rect r="r" b="b" t="t" l="l"/>
            <a:pathLst>
              <a:path h="570615" w="2988937">
                <a:moveTo>
                  <a:pt x="0" y="0"/>
                </a:moveTo>
                <a:lnTo>
                  <a:pt x="2988938" y="0"/>
                </a:lnTo>
                <a:lnTo>
                  <a:pt x="2988938" y="570616"/>
                </a:lnTo>
                <a:lnTo>
                  <a:pt x="0" y="5706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83520" y="159091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37321" y="2636321"/>
            <a:ext cx="7650679" cy="7650679"/>
            <a:chOff x="0" y="0"/>
            <a:chExt cx="3331210" cy="33312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0" t="-27071" r="0" b="-27071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6151008" y="4422503"/>
            <a:ext cx="5985985" cy="1299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43"/>
              </a:lnSpc>
            </a:pPr>
            <a:r>
              <a:rPr lang="en-US" sz="7530" spc="459">
                <a:solidFill>
                  <a:srgbClr val="FFFFFF"/>
                </a:solidFill>
                <a:latin typeface="Now Bold"/>
              </a:rPr>
              <a:t>Thank you!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264153" y="1800947"/>
            <a:ext cx="720510" cy="835374"/>
          </a:xfrm>
          <a:custGeom>
            <a:avLst/>
            <a:gdLst/>
            <a:ahLst/>
            <a:cxnLst/>
            <a:rect r="r" b="b" t="t" l="l"/>
            <a:pathLst>
              <a:path h="835374" w="720510">
                <a:moveTo>
                  <a:pt x="0" y="0"/>
                </a:moveTo>
                <a:lnTo>
                  <a:pt x="720511" y="0"/>
                </a:lnTo>
                <a:lnTo>
                  <a:pt x="720511" y="835374"/>
                </a:lnTo>
                <a:lnTo>
                  <a:pt x="0" y="8353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89475" y="-57038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2358374" y="-93431"/>
            <a:ext cx="15188067" cy="10380431"/>
            <a:chOff x="0" y="0"/>
            <a:chExt cx="5508856" cy="37650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47542" r="0" b="-47542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10800000">
            <a:off x="13367400" y="-279819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601098" y="3850760"/>
            <a:ext cx="8457192" cy="1008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Now Bold"/>
              </a:rPr>
              <a:t>SOLUTION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00961" y="5126784"/>
            <a:ext cx="6857328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Canva Sans Bold"/>
              </a:rPr>
              <a:t>Detailed list of verified Trek Guides to choose from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380940" y="649592"/>
            <a:ext cx="7516996" cy="8987817"/>
            <a:chOff x="0" y="0"/>
            <a:chExt cx="8603361" cy="102867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0" t="-12726" r="0" b="-12726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73748" y="1146060"/>
            <a:ext cx="846187" cy="981086"/>
          </a:xfrm>
          <a:custGeom>
            <a:avLst/>
            <a:gdLst/>
            <a:ahLst/>
            <a:cxnLst/>
            <a:rect r="r" b="b" t="t" l="l"/>
            <a:pathLst>
              <a:path h="981086" w="846187">
                <a:moveTo>
                  <a:pt x="0" y="0"/>
                </a:moveTo>
                <a:lnTo>
                  <a:pt x="846186" y="0"/>
                </a:lnTo>
                <a:lnTo>
                  <a:pt x="846186" y="981086"/>
                </a:lnTo>
                <a:lnTo>
                  <a:pt x="0" y="981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95175" y="863050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73748" y="2277203"/>
            <a:ext cx="9635210" cy="1515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29"/>
              </a:lnSpc>
            </a:pPr>
            <a:r>
              <a:rPr lang="en-US" sz="9940">
                <a:solidFill>
                  <a:srgbClr val="FFFBFB"/>
                </a:solidFill>
                <a:latin typeface="Now Bold"/>
              </a:rPr>
              <a:t>TREKGUIDE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73748" y="3782418"/>
            <a:ext cx="8493001" cy="1516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28"/>
              </a:lnSpc>
            </a:pPr>
            <a:r>
              <a:rPr lang="en-US" sz="9940">
                <a:solidFill>
                  <a:srgbClr val="56AEFF"/>
                </a:solidFill>
                <a:latin typeface="Now Bold"/>
              </a:rPr>
              <a:t>CONNECT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96841" y="5697176"/>
            <a:ext cx="5980642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Canva Sans"/>
              </a:rPr>
              <a:t>Web-Platform to connect </a:t>
            </a:r>
          </a:p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Canva Sans"/>
              </a:rPr>
              <a:t>Tourist with trekking guides </a:t>
            </a:r>
          </a:p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Canva Sans"/>
              </a:rPr>
              <a:t>of their choice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13163">
            <a:off x="-4270662" y="6652942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56573" y="7181756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82233" y="7102724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09" y="0"/>
                </a:lnTo>
                <a:lnTo>
                  <a:pt x="4319809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02092" y="7102724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288860" y="2896709"/>
            <a:ext cx="4297048" cy="4206015"/>
            <a:chOff x="0" y="0"/>
            <a:chExt cx="1131733" cy="11077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31733" cy="1107757"/>
            </a:xfrm>
            <a:custGeom>
              <a:avLst/>
              <a:gdLst/>
              <a:ahLst/>
              <a:cxnLst/>
              <a:rect r="r" b="b" t="t" l="l"/>
              <a:pathLst>
                <a:path h="1107757" w="1131733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991744" y="2896709"/>
            <a:ext cx="4297048" cy="4206015"/>
            <a:chOff x="0" y="0"/>
            <a:chExt cx="1131733" cy="110775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31733" cy="1107757"/>
            </a:xfrm>
            <a:custGeom>
              <a:avLst/>
              <a:gdLst/>
              <a:ahLst/>
              <a:cxnLst/>
              <a:rect r="r" b="b" t="t" l="l"/>
              <a:pathLst>
                <a:path h="1107757" w="1131733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698367" y="2896709"/>
            <a:ext cx="4297048" cy="4206015"/>
            <a:chOff x="0" y="0"/>
            <a:chExt cx="1131733" cy="110775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31733" cy="1107757"/>
            </a:xfrm>
            <a:custGeom>
              <a:avLst/>
              <a:gdLst/>
              <a:ahLst/>
              <a:cxnLst/>
              <a:rect r="r" b="b" t="t" l="l"/>
              <a:pathLst>
                <a:path h="1107757" w="1131733">
                  <a:moveTo>
                    <a:pt x="0" y="0"/>
                  </a:moveTo>
                  <a:lnTo>
                    <a:pt x="1131733" y="0"/>
                  </a:lnTo>
                  <a:lnTo>
                    <a:pt x="1131733" y="1107757"/>
                  </a:lnTo>
                  <a:lnTo>
                    <a:pt x="0" y="1107757"/>
                  </a:lnTo>
                  <a:close/>
                </a:path>
              </a:pathLst>
            </a:custGeom>
            <a:solidFill>
              <a:srgbClr val="CFF4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131733" cy="11458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1313163">
            <a:off x="17202040" y="-2677657"/>
            <a:ext cx="9085628" cy="5368780"/>
          </a:xfrm>
          <a:custGeom>
            <a:avLst/>
            <a:gdLst/>
            <a:ahLst/>
            <a:cxnLst/>
            <a:rect r="r" b="b" t="t" l="l"/>
            <a:pathLst>
              <a:path h="5368780" w="9085628">
                <a:moveTo>
                  <a:pt x="0" y="0"/>
                </a:moveTo>
                <a:lnTo>
                  <a:pt x="9085628" y="0"/>
                </a:lnTo>
                <a:lnTo>
                  <a:pt x="9085628" y="5368780"/>
                </a:lnTo>
                <a:lnTo>
                  <a:pt x="0" y="53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457745" y="1885805"/>
            <a:ext cx="2039971" cy="2961825"/>
          </a:xfrm>
          <a:custGeom>
            <a:avLst/>
            <a:gdLst/>
            <a:ahLst/>
            <a:cxnLst/>
            <a:rect r="r" b="b" t="t" l="l"/>
            <a:pathLst>
              <a:path h="2961825" w="2039971">
                <a:moveTo>
                  <a:pt x="0" y="0"/>
                </a:moveTo>
                <a:lnTo>
                  <a:pt x="2039971" y="0"/>
                </a:lnTo>
                <a:lnTo>
                  <a:pt x="2039971" y="2961825"/>
                </a:lnTo>
                <a:lnTo>
                  <a:pt x="0" y="29618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688" r="0" b="-1688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039822" y="1787674"/>
            <a:ext cx="2039971" cy="3059956"/>
          </a:xfrm>
          <a:custGeom>
            <a:avLst/>
            <a:gdLst/>
            <a:ahLst/>
            <a:cxnLst/>
            <a:rect r="r" b="b" t="t" l="l"/>
            <a:pathLst>
              <a:path h="3059956" w="2039971">
                <a:moveTo>
                  <a:pt x="0" y="0"/>
                </a:moveTo>
                <a:lnTo>
                  <a:pt x="2039971" y="0"/>
                </a:lnTo>
                <a:lnTo>
                  <a:pt x="2039971" y="3059956"/>
                </a:lnTo>
                <a:lnTo>
                  <a:pt x="0" y="30599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746117" y="1597022"/>
            <a:ext cx="2070527" cy="3107733"/>
          </a:xfrm>
          <a:custGeom>
            <a:avLst/>
            <a:gdLst/>
            <a:ahLst/>
            <a:cxnLst/>
            <a:rect r="r" b="b" t="t" l="l"/>
            <a:pathLst>
              <a:path h="3107733" w="2070527">
                <a:moveTo>
                  <a:pt x="0" y="0"/>
                </a:moveTo>
                <a:lnTo>
                  <a:pt x="2070527" y="0"/>
                </a:lnTo>
                <a:lnTo>
                  <a:pt x="2070527" y="3107733"/>
                </a:lnTo>
                <a:lnTo>
                  <a:pt x="0" y="31077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609490" y="5213007"/>
            <a:ext cx="1610604" cy="278195"/>
          </a:xfrm>
          <a:custGeom>
            <a:avLst/>
            <a:gdLst/>
            <a:ahLst/>
            <a:cxnLst/>
            <a:rect r="r" b="b" t="t" l="l"/>
            <a:pathLst>
              <a:path h="278195" w="1610604">
                <a:moveTo>
                  <a:pt x="0" y="0"/>
                </a:moveTo>
                <a:lnTo>
                  <a:pt x="1610604" y="0"/>
                </a:lnTo>
                <a:lnTo>
                  <a:pt x="1610604" y="278195"/>
                </a:lnTo>
                <a:lnTo>
                  <a:pt x="0" y="2781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8334966" y="5213091"/>
            <a:ext cx="1610604" cy="278195"/>
          </a:xfrm>
          <a:custGeom>
            <a:avLst/>
            <a:gdLst/>
            <a:ahLst/>
            <a:cxnLst/>
            <a:rect r="r" b="b" t="t" l="l"/>
            <a:pathLst>
              <a:path h="278195" w="1610604">
                <a:moveTo>
                  <a:pt x="0" y="0"/>
                </a:moveTo>
                <a:lnTo>
                  <a:pt x="1610604" y="0"/>
                </a:lnTo>
                <a:lnTo>
                  <a:pt x="1610604" y="278195"/>
                </a:lnTo>
                <a:lnTo>
                  <a:pt x="0" y="2781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056695" y="5073993"/>
            <a:ext cx="1610604" cy="278195"/>
          </a:xfrm>
          <a:custGeom>
            <a:avLst/>
            <a:gdLst/>
            <a:ahLst/>
            <a:cxnLst/>
            <a:rect r="r" b="b" t="t" l="l"/>
            <a:pathLst>
              <a:path h="278195" w="1610604">
                <a:moveTo>
                  <a:pt x="0" y="0"/>
                </a:moveTo>
                <a:lnTo>
                  <a:pt x="1610604" y="0"/>
                </a:lnTo>
                <a:lnTo>
                  <a:pt x="1610604" y="278195"/>
                </a:lnTo>
                <a:lnTo>
                  <a:pt x="0" y="2781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218181" y="7213641"/>
            <a:ext cx="4319810" cy="1005338"/>
          </a:xfrm>
          <a:custGeom>
            <a:avLst/>
            <a:gdLst/>
            <a:ahLst/>
            <a:cxnLst/>
            <a:rect r="r" b="b" t="t" l="l"/>
            <a:pathLst>
              <a:path h="1005338" w="4319810">
                <a:moveTo>
                  <a:pt x="0" y="0"/>
                </a:moveTo>
                <a:lnTo>
                  <a:pt x="4319810" y="0"/>
                </a:lnTo>
                <a:lnTo>
                  <a:pt x="4319810" y="1005338"/>
                </a:lnTo>
                <a:lnTo>
                  <a:pt x="0" y="10053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471122" y="399195"/>
            <a:ext cx="15057693" cy="921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22"/>
              </a:lnSpc>
              <a:spcBef>
                <a:spcPct val="0"/>
              </a:spcBef>
            </a:pPr>
            <a:r>
              <a:rPr lang="en-US" sz="5935">
                <a:solidFill>
                  <a:srgbClr val="FFFFFF"/>
                </a:solidFill>
                <a:latin typeface="Now Bold"/>
              </a:rPr>
              <a:t>WELCOME TO TREKGUIDECONNECT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761657" y="4840391"/>
            <a:ext cx="3432147" cy="385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74"/>
              </a:lnSpc>
              <a:spcBef>
                <a:spcPct val="0"/>
              </a:spcBef>
            </a:pPr>
            <a:r>
              <a:rPr lang="en-US" sz="2300">
                <a:solidFill>
                  <a:srgbClr val="0071C9"/>
                </a:solidFill>
                <a:latin typeface="DM Sans Bold"/>
              </a:rPr>
              <a:t>Pemba Sherpa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541765" y="5734875"/>
            <a:ext cx="3200745" cy="542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69"/>
              </a:lnSpc>
              <a:spcBef>
                <a:spcPct val="0"/>
              </a:spcBef>
            </a:pPr>
            <a:r>
              <a:rPr lang="en-US" sz="1572">
                <a:solidFill>
                  <a:srgbClr val="051D40"/>
                </a:solidFill>
                <a:latin typeface="DM Sans"/>
              </a:rPr>
              <a:t>I thrive on the thrill of adventure and the serenity of nature.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835672" y="4757928"/>
            <a:ext cx="2616655" cy="385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74"/>
              </a:lnSpc>
              <a:spcBef>
                <a:spcPct val="0"/>
              </a:spcBef>
            </a:pPr>
            <a:r>
              <a:rPr lang="en-US" sz="2300">
                <a:solidFill>
                  <a:srgbClr val="F1945B"/>
                </a:solidFill>
                <a:latin typeface="DM Sans Bold"/>
              </a:rPr>
              <a:t>Surendra Tamang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261625" y="5695088"/>
            <a:ext cx="3200745" cy="817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69"/>
              </a:lnSpc>
              <a:spcBef>
                <a:spcPct val="0"/>
              </a:spcBef>
            </a:pPr>
            <a:r>
              <a:rPr lang="en-US" sz="1572">
                <a:solidFill>
                  <a:srgbClr val="051D40"/>
                </a:solidFill>
                <a:latin typeface="DM Sans"/>
              </a:rPr>
              <a:t> is not just a hobby; it's a way of life. It allows me to disconnect from the hustle and bustle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621899" y="4666655"/>
            <a:ext cx="2395164" cy="385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74"/>
              </a:lnSpc>
              <a:spcBef>
                <a:spcPct val="0"/>
              </a:spcBef>
            </a:pPr>
            <a:r>
              <a:rPr lang="en-US" sz="2300">
                <a:solidFill>
                  <a:srgbClr val="39B54A"/>
                </a:solidFill>
                <a:latin typeface="DM Sans Bold"/>
              </a:rPr>
              <a:t>Sita Bhujel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993059" y="5695088"/>
            <a:ext cx="3200745" cy="1367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69"/>
              </a:lnSpc>
              <a:spcBef>
                <a:spcPct val="0"/>
              </a:spcBef>
            </a:pPr>
            <a:r>
              <a:rPr lang="en-US" sz="1572">
                <a:solidFill>
                  <a:srgbClr val="051D40"/>
                </a:solidFill>
                <a:latin typeface="DM Sans"/>
              </a:rPr>
              <a:t>enthusiastic trekking guide with a passion for exploring the great outdoors. From scaling majestic mountain ranges to navigating dense forests,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626507" y="4124365"/>
            <a:ext cx="82249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$50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319987" y="4124365"/>
            <a:ext cx="84504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$60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987648" y="4124365"/>
            <a:ext cx="76973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$35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852462" y="7362731"/>
            <a:ext cx="980554" cy="521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Canva Sans Bold"/>
              </a:rPr>
              <a:t>Book</a:t>
            </a:r>
          </a:p>
        </p:txBody>
      </p:sp>
      <p:sp>
        <p:nvSpPr>
          <p:cNvPr name="Freeform 34" id="34"/>
          <p:cNvSpPr/>
          <p:nvPr/>
        </p:nvSpPr>
        <p:spPr>
          <a:xfrm flipH="false" flipV="false" rot="0">
            <a:off x="6938041" y="7213641"/>
            <a:ext cx="4319810" cy="1005338"/>
          </a:xfrm>
          <a:custGeom>
            <a:avLst/>
            <a:gdLst/>
            <a:ahLst/>
            <a:cxnLst/>
            <a:rect r="r" b="b" t="t" l="l"/>
            <a:pathLst>
              <a:path h="1005338" w="4319810">
                <a:moveTo>
                  <a:pt x="0" y="0"/>
                </a:moveTo>
                <a:lnTo>
                  <a:pt x="4319810" y="0"/>
                </a:lnTo>
                <a:lnTo>
                  <a:pt x="4319810" y="1005338"/>
                </a:lnTo>
                <a:lnTo>
                  <a:pt x="0" y="10053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8596458" y="7343681"/>
            <a:ext cx="980554" cy="521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Canva Sans Bold"/>
              </a:rPr>
              <a:t>Book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0">
            <a:off x="11746284" y="7121774"/>
            <a:ext cx="4319810" cy="426581"/>
          </a:xfrm>
          <a:custGeom>
            <a:avLst/>
            <a:gdLst/>
            <a:ahLst/>
            <a:cxnLst/>
            <a:rect r="r" b="b" t="t" l="l"/>
            <a:pathLst>
              <a:path h="426581" w="4319810">
                <a:moveTo>
                  <a:pt x="0" y="0"/>
                </a:moveTo>
                <a:lnTo>
                  <a:pt x="4319810" y="0"/>
                </a:lnTo>
                <a:lnTo>
                  <a:pt x="4319810" y="426581"/>
                </a:lnTo>
                <a:lnTo>
                  <a:pt x="0" y="426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9999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1702092" y="7232691"/>
            <a:ext cx="4319810" cy="1005338"/>
          </a:xfrm>
          <a:custGeom>
            <a:avLst/>
            <a:gdLst/>
            <a:ahLst/>
            <a:cxnLst/>
            <a:rect r="r" b="b" t="t" l="l"/>
            <a:pathLst>
              <a:path h="1005338" w="4319810">
                <a:moveTo>
                  <a:pt x="0" y="0"/>
                </a:moveTo>
                <a:lnTo>
                  <a:pt x="4319810" y="0"/>
                </a:lnTo>
                <a:lnTo>
                  <a:pt x="4319810" y="1005338"/>
                </a:lnTo>
                <a:lnTo>
                  <a:pt x="0" y="10053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13360509" y="7362731"/>
            <a:ext cx="980554" cy="521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Canva Sans Bold"/>
              </a:rPr>
              <a:t>Book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7600" y="0"/>
            <a:ext cx="6279570" cy="10287000"/>
          </a:xfrm>
          <a:custGeom>
            <a:avLst/>
            <a:gdLst/>
            <a:ahLst/>
            <a:cxnLst/>
            <a:rect r="r" b="b" t="t" l="l"/>
            <a:pathLst>
              <a:path h="10287000" w="6279570">
                <a:moveTo>
                  <a:pt x="0" y="0"/>
                </a:moveTo>
                <a:lnTo>
                  <a:pt x="6279571" y="0"/>
                </a:lnTo>
                <a:lnTo>
                  <a:pt x="62795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71" t="0" r="-457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97329" y="6667836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520658" y="3240029"/>
            <a:ext cx="1142373" cy="114237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725261" y="3453964"/>
            <a:ext cx="733166" cy="714504"/>
          </a:xfrm>
          <a:custGeom>
            <a:avLst/>
            <a:gdLst/>
            <a:ahLst/>
            <a:cxnLst/>
            <a:rect r="r" b="b" t="t" l="l"/>
            <a:pathLst>
              <a:path h="714504" w="733166">
                <a:moveTo>
                  <a:pt x="0" y="0"/>
                </a:moveTo>
                <a:lnTo>
                  <a:pt x="733166" y="0"/>
                </a:lnTo>
                <a:lnTo>
                  <a:pt x="733166" y="714504"/>
                </a:lnTo>
                <a:lnTo>
                  <a:pt x="0" y="7145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20658" y="5182483"/>
            <a:ext cx="1142373" cy="114237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799040" y="5431446"/>
            <a:ext cx="585607" cy="669613"/>
          </a:xfrm>
          <a:custGeom>
            <a:avLst/>
            <a:gdLst/>
            <a:ahLst/>
            <a:cxnLst/>
            <a:rect r="r" b="b" t="t" l="l"/>
            <a:pathLst>
              <a:path h="669613" w="585607">
                <a:moveTo>
                  <a:pt x="0" y="0"/>
                </a:moveTo>
                <a:lnTo>
                  <a:pt x="585608" y="0"/>
                </a:lnTo>
                <a:lnTo>
                  <a:pt x="585608" y="669613"/>
                </a:lnTo>
                <a:lnTo>
                  <a:pt x="0" y="6696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520658" y="7125268"/>
            <a:ext cx="1142373" cy="114237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5818393" y="7372606"/>
            <a:ext cx="566255" cy="720926"/>
          </a:xfrm>
          <a:custGeom>
            <a:avLst/>
            <a:gdLst/>
            <a:ahLst/>
            <a:cxnLst/>
            <a:rect r="r" b="b" t="t" l="l"/>
            <a:pathLst>
              <a:path h="720926" w="566255">
                <a:moveTo>
                  <a:pt x="0" y="0"/>
                </a:moveTo>
                <a:lnTo>
                  <a:pt x="566255" y="0"/>
                </a:lnTo>
                <a:lnTo>
                  <a:pt x="566255" y="720926"/>
                </a:lnTo>
                <a:lnTo>
                  <a:pt x="0" y="7209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728548" y="8943144"/>
            <a:ext cx="4319810" cy="1005338"/>
          </a:xfrm>
          <a:custGeom>
            <a:avLst/>
            <a:gdLst/>
            <a:ahLst/>
            <a:cxnLst/>
            <a:rect r="r" b="b" t="t" l="l"/>
            <a:pathLst>
              <a:path h="1005338" w="4319810">
                <a:moveTo>
                  <a:pt x="0" y="0"/>
                </a:moveTo>
                <a:lnTo>
                  <a:pt x="4319809" y="0"/>
                </a:lnTo>
                <a:lnTo>
                  <a:pt x="4319809" y="1005338"/>
                </a:lnTo>
                <a:lnTo>
                  <a:pt x="0" y="100533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663031" y="810824"/>
            <a:ext cx="9879016" cy="732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FFFFFF"/>
                </a:solidFill>
                <a:latin typeface="Now Bold"/>
              </a:rPr>
              <a:t>GUIDE OVERVIEW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830047" y="2933916"/>
            <a:ext cx="4402447" cy="55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9"/>
              </a:lnSpc>
              <a:spcBef>
                <a:spcPct val="0"/>
              </a:spcBef>
            </a:pPr>
            <a:r>
              <a:rPr lang="en-US" sz="3274">
                <a:solidFill>
                  <a:srgbClr val="4BD1FB"/>
                </a:solidFill>
                <a:latin typeface="DM Sans Bold"/>
              </a:rPr>
              <a:t>Past Trekking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47387" y="3562737"/>
            <a:ext cx="6991749" cy="651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6921" indent="-208461" lvl="1">
              <a:lnSpc>
                <a:spcPts val="2664"/>
              </a:lnSpc>
              <a:spcBef>
                <a:spcPct val="0"/>
              </a:spcBef>
              <a:buFont typeface="Arial"/>
              <a:buChar char="•"/>
            </a:pPr>
            <a:r>
              <a:rPr lang="en-US" sz="1931">
                <a:solidFill>
                  <a:srgbClr val="FFFFFF"/>
                </a:solidFill>
                <a:latin typeface="DM Sans"/>
              </a:rPr>
              <a:t>Guided team of 10 trekkers from Germany to Everest Base Camp (</a:t>
            </a:r>
            <a:r>
              <a:rPr lang="en-US" sz="1931">
                <a:solidFill>
                  <a:srgbClr val="FFFFFF"/>
                </a:solidFill>
                <a:latin typeface="DM Sans Bold"/>
              </a:rPr>
              <a:t>24th June - 13th July</a:t>
            </a:r>
            <a:r>
              <a:rPr lang="en-US" sz="1931">
                <a:solidFill>
                  <a:srgbClr val="FFFFFF"/>
                </a:solidFill>
                <a:latin typeface="DM Sans"/>
              </a:rPr>
              <a:t>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830047" y="4876370"/>
            <a:ext cx="4402447" cy="55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9"/>
              </a:lnSpc>
              <a:spcBef>
                <a:spcPct val="0"/>
              </a:spcBef>
            </a:pPr>
            <a:r>
              <a:rPr lang="en-US" sz="3274">
                <a:solidFill>
                  <a:srgbClr val="4BD1FB"/>
                </a:solidFill>
                <a:latin typeface="DM Sans Bold"/>
              </a:rPr>
              <a:t>Reviews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847387" y="5505191"/>
            <a:ext cx="6015843" cy="98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6921" indent="-208461" lvl="1">
              <a:lnSpc>
                <a:spcPts val="2664"/>
              </a:lnSpc>
              <a:buFont typeface="Arial"/>
              <a:buChar char="•"/>
            </a:pPr>
            <a:r>
              <a:rPr lang="en-US" sz="1931">
                <a:solidFill>
                  <a:srgbClr val="FFFFFF"/>
                </a:solidFill>
                <a:latin typeface="DM Sans"/>
              </a:rPr>
              <a:t>He is the best guide to hire for Everest Trekking.</a:t>
            </a:r>
          </a:p>
          <a:p>
            <a:pPr algn="l" marL="416921" indent="-208461" lvl="1">
              <a:lnSpc>
                <a:spcPts val="2664"/>
              </a:lnSpc>
              <a:spcBef>
                <a:spcPct val="0"/>
              </a:spcBef>
              <a:buFont typeface="Arial"/>
              <a:buChar char="•"/>
            </a:pPr>
            <a:r>
              <a:rPr lang="en-US" sz="1931">
                <a:solidFill>
                  <a:srgbClr val="FFFFFF"/>
                </a:solidFill>
                <a:latin typeface="DM Sans"/>
              </a:rPr>
              <a:t>I loved the way he handle the bad situation we had while trekking, thanks!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830047" y="6819156"/>
            <a:ext cx="4402447" cy="55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9"/>
              </a:lnSpc>
              <a:spcBef>
                <a:spcPct val="0"/>
              </a:spcBef>
            </a:pPr>
            <a:r>
              <a:rPr lang="en-US" sz="3274">
                <a:solidFill>
                  <a:srgbClr val="4BD1FB"/>
                </a:solidFill>
                <a:latin typeface="DM Sans Bold"/>
              </a:rPr>
              <a:t>Offering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847387" y="7447977"/>
            <a:ext cx="6015843" cy="648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6921" indent="-208461" lvl="1">
              <a:lnSpc>
                <a:spcPts val="2664"/>
              </a:lnSpc>
              <a:buFont typeface="Arial"/>
              <a:buChar char="•"/>
            </a:pPr>
            <a:r>
              <a:rPr lang="en-US" sz="1931">
                <a:solidFill>
                  <a:srgbClr val="FFFFFF"/>
                </a:solidFill>
                <a:latin typeface="DM Sans"/>
              </a:rPr>
              <a:t>Annapurna base camp Trekking Guide</a:t>
            </a:r>
          </a:p>
          <a:p>
            <a:pPr algn="l" marL="416921" indent="-208461" lvl="1">
              <a:lnSpc>
                <a:spcPts val="2664"/>
              </a:lnSpc>
              <a:spcBef>
                <a:spcPct val="0"/>
              </a:spcBef>
              <a:buFont typeface="Arial"/>
              <a:buChar char="•"/>
            </a:pPr>
            <a:r>
              <a:rPr lang="en-US" sz="1931">
                <a:solidFill>
                  <a:srgbClr val="FFFFFF"/>
                </a:solidFill>
                <a:latin typeface="DM Sans"/>
              </a:rPr>
              <a:t>Everest Base camp Trekking Guide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847387" y="4233841"/>
            <a:ext cx="6991749" cy="651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6921" indent="-208461" lvl="1">
              <a:lnSpc>
                <a:spcPts val="2664"/>
              </a:lnSpc>
              <a:spcBef>
                <a:spcPct val="0"/>
              </a:spcBef>
              <a:buFont typeface="Arial"/>
              <a:buChar char="•"/>
            </a:pPr>
            <a:r>
              <a:rPr lang="en-US" sz="1931">
                <a:solidFill>
                  <a:srgbClr val="FFFFFF"/>
                </a:solidFill>
                <a:latin typeface="DM Sans"/>
              </a:rPr>
              <a:t>Guided on Annapurna Base camp with 2 Trekkers from France (</a:t>
            </a:r>
            <a:r>
              <a:rPr lang="en-US" sz="1931">
                <a:solidFill>
                  <a:srgbClr val="FFFFFF"/>
                </a:solidFill>
                <a:latin typeface="DM Sans Bold"/>
              </a:rPr>
              <a:t>3rd October - 9th October</a:t>
            </a:r>
            <a:r>
              <a:rPr lang="en-US" sz="1931">
                <a:solidFill>
                  <a:srgbClr val="FFFFFF"/>
                </a:solidFill>
                <a:latin typeface="DM Sans"/>
              </a:rPr>
              <a:t>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051971" y="8934392"/>
            <a:ext cx="164484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Book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9519327" y="8922895"/>
            <a:ext cx="4319810" cy="1005338"/>
          </a:xfrm>
          <a:custGeom>
            <a:avLst/>
            <a:gdLst/>
            <a:ahLst/>
            <a:cxnLst/>
            <a:rect r="r" b="b" t="t" l="l"/>
            <a:pathLst>
              <a:path h="1005338" w="4319810">
                <a:moveTo>
                  <a:pt x="0" y="0"/>
                </a:moveTo>
                <a:lnTo>
                  <a:pt x="4319809" y="0"/>
                </a:lnTo>
                <a:lnTo>
                  <a:pt x="4319809" y="1005338"/>
                </a:lnTo>
                <a:lnTo>
                  <a:pt x="0" y="100533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0347152" y="8914143"/>
            <a:ext cx="263604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Meeting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3338817" y="-93431"/>
            <a:ext cx="15188067" cy="10380431"/>
            <a:chOff x="0" y="0"/>
            <a:chExt cx="5508856" cy="37650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0646" t="0" r="-10646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10800000">
            <a:off x="13367400" y="-279819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601098" y="3850760"/>
            <a:ext cx="8457192" cy="1008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Now Bold"/>
              </a:rPr>
              <a:t>FEATURES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00961" y="5126784"/>
            <a:ext cx="6857328" cy="245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 Bold"/>
              </a:rPr>
              <a:t>Details of Guides</a:t>
            </a:r>
          </a:p>
          <a:p>
            <a:pPr algn="r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 Bold"/>
              </a:rPr>
              <a:t>Reviews and Ratings</a:t>
            </a:r>
          </a:p>
          <a:p>
            <a:pPr algn="r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 Bold"/>
              </a:rPr>
              <a:t>Text/Video Interview</a:t>
            </a:r>
          </a:p>
          <a:p>
            <a:pPr algn="r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 Bold"/>
              </a:rPr>
              <a:t>Booking for Selected Days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3934482" y="0"/>
            <a:ext cx="16451268" cy="11243778"/>
            <a:chOff x="0" y="0"/>
            <a:chExt cx="5508856" cy="37650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34" t="0" r="-1234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10800000">
            <a:off x="13367400" y="-2798190"/>
            <a:ext cx="6452848" cy="5596379"/>
          </a:xfrm>
          <a:custGeom>
            <a:avLst/>
            <a:gdLst/>
            <a:ahLst/>
            <a:cxnLst/>
            <a:rect r="r" b="b" t="t" l="l"/>
            <a:pathLst>
              <a:path h="5596379" w="6452848">
                <a:moveTo>
                  <a:pt x="0" y="0"/>
                </a:moveTo>
                <a:lnTo>
                  <a:pt x="6452849" y="0"/>
                </a:lnTo>
                <a:lnTo>
                  <a:pt x="6452849" y="5596380"/>
                </a:lnTo>
                <a:lnTo>
                  <a:pt x="0" y="5596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601098" y="3850760"/>
            <a:ext cx="8457192" cy="1008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Now Bold"/>
              </a:rPr>
              <a:t>FEATURES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00961" y="5126784"/>
            <a:ext cx="6857328" cy="245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 Bold"/>
              </a:rPr>
              <a:t>Personalized Itinerary</a:t>
            </a:r>
          </a:p>
          <a:p>
            <a:pPr algn="r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 Bold"/>
              </a:rPr>
              <a:t>Experience Sharing (Blogging)</a:t>
            </a:r>
          </a:p>
          <a:p>
            <a:pPr algn="r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anva Sans Bold"/>
              </a:rPr>
              <a:t>Secured Escrow Payment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59180" y="2139322"/>
            <a:ext cx="5416137" cy="976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11"/>
              </a:lnSpc>
              <a:spcBef>
                <a:spcPct val="0"/>
              </a:spcBef>
            </a:pPr>
            <a:r>
              <a:rPr lang="en-US" sz="6426">
                <a:solidFill>
                  <a:srgbClr val="56AEFF"/>
                </a:solidFill>
                <a:latin typeface="Now Bold"/>
              </a:rPr>
              <a:t>Tourist Data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6975317" y="-2198044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739304" y="416690"/>
            <a:ext cx="9120246" cy="9453620"/>
            <a:chOff x="0" y="0"/>
            <a:chExt cx="3461888" cy="35884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61888" cy="3588431"/>
            </a:xfrm>
            <a:custGeom>
              <a:avLst/>
              <a:gdLst/>
              <a:ahLst/>
              <a:cxnLst/>
              <a:rect r="r" b="b" t="t" l="l"/>
              <a:pathLst>
                <a:path h="3588431" w="3461888">
                  <a:moveTo>
                    <a:pt x="0" y="0"/>
                  </a:moveTo>
                  <a:lnTo>
                    <a:pt x="3461888" y="0"/>
                  </a:lnTo>
                  <a:lnTo>
                    <a:pt x="3461888" y="3588431"/>
                  </a:lnTo>
                  <a:lnTo>
                    <a:pt x="0" y="3588431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461888" cy="36265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430247" y="602346"/>
            <a:ext cx="9738360" cy="9082307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276216" y="3682247"/>
            <a:ext cx="6259121" cy="498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4930" indent="-332465" lvl="1">
              <a:lnSpc>
                <a:spcPts val="4250"/>
              </a:lnSpc>
              <a:buFont typeface="Arial"/>
              <a:buChar char="•"/>
            </a:pPr>
            <a:r>
              <a:rPr lang="en-US" sz="3079">
                <a:solidFill>
                  <a:srgbClr val="FFFFFF"/>
                </a:solidFill>
                <a:latin typeface="DM Sans"/>
              </a:rPr>
              <a:t>6.1 Lakhs Tourist in 2022</a:t>
            </a:r>
          </a:p>
          <a:p>
            <a:pPr algn="l">
              <a:lnSpc>
                <a:spcPts val="4250"/>
              </a:lnSpc>
            </a:pPr>
          </a:p>
          <a:p>
            <a:pPr algn="l" marL="664930" indent="-332465" lvl="1">
              <a:lnSpc>
                <a:spcPts val="4250"/>
              </a:lnSpc>
              <a:buFont typeface="Arial"/>
              <a:buChar char="•"/>
            </a:pPr>
            <a:r>
              <a:rPr lang="en-US" sz="3079" strike="noStrike" u="none">
                <a:solidFill>
                  <a:srgbClr val="FFFFFF"/>
                </a:solidFill>
                <a:latin typeface="DM Sans"/>
              </a:rPr>
              <a:t>10 Lakhs Tourist in 2023</a:t>
            </a:r>
          </a:p>
          <a:p>
            <a:pPr algn="l">
              <a:lnSpc>
                <a:spcPts val="4250"/>
              </a:lnSpc>
            </a:pPr>
          </a:p>
          <a:p>
            <a:pPr algn="l" marL="664930" indent="-332465" lvl="1">
              <a:lnSpc>
                <a:spcPts val="4250"/>
              </a:lnSpc>
              <a:buFont typeface="Arial"/>
              <a:buChar char="•"/>
            </a:pPr>
            <a:r>
              <a:rPr lang="en-US" sz="3079" strike="noStrike" u="none">
                <a:solidFill>
                  <a:srgbClr val="FFFFFF"/>
                </a:solidFill>
                <a:latin typeface="DM Sans"/>
              </a:rPr>
              <a:t>Government Target of 16 Lakhs in 2024</a:t>
            </a:r>
          </a:p>
          <a:p>
            <a:pPr algn="l">
              <a:lnSpc>
                <a:spcPts val="4250"/>
              </a:lnSpc>
            </a:pPr>
          </a:p>
          <a:p>
            <a:pPr algn="l">
              <a:lnSpc>
                <a:spcPts val="4250"/>
              </a:lnSpc>
            </a:pPr>
          </a:p>
          <a:p>
            <a:pPr algn="l">
              <a:lnSpc>
                <a:spcPts val="2870"/>
              </a:lnSpc>
            </a:pPr>
            <a:r>
              <a:rPr lang="en-US" sz="2079" strike="noStrike" u="none">
                <a:solidFill>
                  <a:srgbClr val="FFFFFF"/>
                </a:solidFill>
                <a:latin typeface="DM Sans"/>
              </a:rPr>
              <a:t>Source: Nepal Tourism Statistics 2022 (MoCTCA)</a:t>
            </a:r>
          </a:p>
          <a:p>
            <a:pPr algn="l">
              <a:lnSpc>
                <a:spcPts val="2870"/>
              </a:lnSpc>
            </a:pPr>
            <a:r>
              <a:rPr lang="en-US" sz="2079" strike="noStrike" u="none">
                <a:solidFill>
                  <a:srgbClr val="FFFFFF"/>
                </a:solidFill>
                <a:latin typeface="DM Sans"/>
              </a:rPr>
              <a:t>                            &amp; 2081/82 Budget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892467" y="8377832"/>
            <a:ext cx="4337366" cy="4337366"/>
          </a:xfrm>
          <a:custGeom>
            <a:avLst/>
            <a:gdLst/>
            <a:ahLst/>
            <a:cxnLst/>
            <a:rect r="r" b="b" t="t" l="l"/>
            <a:pathLst>
              <a:path h="4337366" w="4337366">
                <a:moveTo>
                  <a:pt x="0" y="0"/>
                </a:moveTo>
                <a:lnTo>
                  <a:pt x="4337366" y="0"/>
                </a:lnTo>
                <a:lnTo>
                  <a:pt x="4337366" y="4337366"/>
                </a:lnTo>
                <a:lnTo>
                  <a:pt x="0" y="4337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99382" y="-54747"/>
            <a:ext cx="8958965" cy="9313047"/>
            <a:chOff x="0" y="0"/>
            <a:chExt cx="6108573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08573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08573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0" t="-18508" r="0" b="-18508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259300" y="8127303"/>
            <a:ext cx="1802889" cy="1802889"/>
          </a:xfrm>
          <a:custGeom>
            <a:avLst/>
            <a:gdLst/>
            <a:ahLst/>
            <a:cxnLst/>
            <a:rect r="r" b="b" t="t" l="l"/>
            <a:pathLst>
              <a:path h="1802889" w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33387" y="-1033334"/>
            <a:ext cx="2293320" cy="2293320"/>
          </a:xfrm>
          <a:custGeom>
            <a:avLst/>
            <a:gdLst/>
            <a:ahLst/>
            <a:cxnLst/>
            <a:rect r="r" b="b" t="t" l="l"/>
            <a:pathLst>
              <a:path h="2293320" w="2293320">
                <a:moveTo>
                  <a:pt x="0" y="0"/>
                </a:moveTo>
                <a:lnTo>
                  <a:pt x="2293320" y="0"/>
                </a:lnTo>
                <a:lnTo>
                  <a:pt x="2293320" y="2293319"/>
                </a:lnTo>
                <a:lnTo>
                  <a:pt x="0" y="2293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180668" y="3547366"/>
            <a:ext cx="3238670" cy="160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506"/>
              </a:lnSpc>
              <a:spcBef>
                <a:spcPct val="0"/>
              </a:spcBef>
            </a:pPr>
            <a:r>
              <a:rPr lang="en-US" sz="10421">
                <a:solidFill>
                  <a:srgbClr val="4BD1FB"/>
                </a:solidFill>
                <a:latin typeface="Now Bold"/>
              </a:rPr>
              <a:t>10</a:t>
            </a:r>
            <a:r>
              <a:rPr lang="en-US" sz="10421" strike="noStrike" u="none">
                <a:solidFill>
                  <a:srgbClr val="4BD1FB"/>
                </a:solidFill>
                <a:latin typeface="Now Bold"/>
              </a:rPr>
              <a:t>%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575787" y="4615756"/>
            <a:ext cx="6448433" cy="1854595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-1543050" y="-54747"/>
            <a:ext cx="2760734" cy="10341747"/>
            <a:chOff x="0" y="0"/>
            <a:chExt cx="727107" cy="27237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7107" cy="2723752"/>
            </a:xfrm>
            <a:custGeom>
              <a:avLst/>
              <a:gdLst/>
              <a:ahLst/>
              <a:cxnLst/>
              <a:rect r="r" b="b" t="t" l="l"/>
              <a:pathLst>
                <a:path h="2723752" w="727107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682418" y="1760435"/>
            <a:ext cx="6235170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84"/>
              </a:lnSpc>
              <a:spcBef>
                <a:spcPct val="0"/>
              </a:spcBef>
            </a:pPr>
            <a:r>
              <a:rPr lang="en-US" sz="6570">
                <a:solidFill>
                  <a:srgbClr val="FFFFFF"/>
                </a:solidFill>
                <a:latin typeface="Now Bold"/>
              </a:rPr>
              <a:t>STATISTICS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074382" y="6199581"/>
            <a:ext cx="5451240" cy="1294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01"/>
              </a:lnSpc>
              <a:spcBef>
                <a:spcPct val="0"/>
              </a:spcBef>
            </a:pPr>
            <a:r>
              <a:rPr lang="en-US" sz="3769">
                <a:solidFill>
                  <a:srgbClr val="FFFFFF"/>
                </a:solidFill>
                <a:latin typeface="DM Sans Bold"/>
              </a:rPr>
              <a:t>Tourist visiting Nepal do Trekking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14486" y="8681529"/>
            <a:ext cx="6288094" cy="347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sz="2079">
                <a:solidFill>
                  <a:srgbClr val="FFFFFF"/>
                </a:solidFill>
                <a:latin typeface="Canva Sans"/>
              </a:rPr>
              <a:t>Source: Nepal Tourism Statistics 2022 (MoCTCA)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DAGGteEMbeo</dc:identifier>
  <dcterms:modified xsi:type="dcterms:W3CDTF">2011-08-01T06:04:30Z</dcterms:modified>
  <cp:revision>1</cp:revision>
  <dc:title>TrekGuide</dc:title>
</cp:coreProperties>
</file>